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Proxima Nova"/>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na Kafrun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ProximaNova-regular.fntdata"/><Relationship Id="rId25" Type="http://schemas.openxmlformats.org/officeDocument/2006/relationships/slide" Target="slides/slide19.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28T20:20:08.994">
    <p:pos x="6000" y="0"/>
    <p:text>Idea from the professor for bullet 3: 
calculate the Dollar amount from the 60s/70s to 2020/2021. Debate the wealth that was taken from people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4aa5cd3e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4aa5cd3e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000">
              <a:solidFill>
                <a:srgbClr val="2D3B45"/>
              </a:solidFill>
              <a:highlight>
                <a:schemeClr val="lt1"/>
              </a:highlight>
              <a:latin typeface="Proxima Nova"/>
              <a:ea typeface="Proxima Nova"/>
              <a:cs typeface="Proxima Nova"/>
              <a:sym typeface="Proxima Nov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4aa5cd3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4aa5cd3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 images are from Block 53, Parcel 1</a:t>
            </a:r>
            <a:endParaRPr>
              <a:solidFill>
                <a:schemeClr val="dk1"/>
              </a:solidFill>
            </a:endParaRPr>
          </a:p>
          <a:p>
            <a:pPr indent="-304800" lvl="0" marL="457200" rtl="0" algn="l">
              <a:lnSpc>
                <a:spcPct val="115000"/>
              </a:lnSpc>
              <a:spcBef>
                <a:spcPts val="120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Summary of property history</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Deed of the property (property sale acknowledgement and passing of rights  agreement to hers/successors)</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Rent refund authorization</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Rental agreement</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Rent payment receipt</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Final certificate of title (passing the property to the Redevelopment Commission of the City of Asheville)</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Details on the property purchase price and the cost involved in the purchase process</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Claim for relocation payment (reimbursements for moving expenses and direct loss of property)</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Preliminary certificate</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Description of improvements</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Reproduction value</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Income value</a:t>
            </a:r>
            <a:endParaRPr sz="1200">
              <a:solidFill>
                <a:srgbClr val="2D3B45"/>
              </a:solidFill>
              <a:highlight>
                <a:schemeClr val="lt1"/>
              </a:highlight>
              <a:latin typeface="Proxima Nova"/>
              <a:ea typeface="Proxima Nova"/>
              <a:cs typeface="Proxima Nova"/>
              <a:sym typeface="Proxima Nova"/>
            </a:endParaRPr>
          </a:p>
          <a:p>
            <a:pPr indent="-304800" lvl="0" marL="457200" rtl="0" algn="l">
              <a:lnSpc>
                <a:spcPct val="115000"/>
              </a:lnSpc>
              <a:spcBef>
                <a:spcPts val="0"/>
              </a:spcBef>
              <a:spcAft>
                <a:spcPts val="0"/>
              </a:spcAft>
              <a:buClr>
                <a:srgbClr val="2D3B45"/>
              </a:buClr>
              <a:buSzPts val="1200"/>
              <a:buFont typeface="Proxima Nova"/>
              <a:buAutoNum type="arabicPeriod"/>
            </a:pPr>
            <a:r>
              <a:rPr lang="en" sz="1200">
                <a:solidFill>
                  <a:srgbClr val="2D3B45"/>
                </a:solidFill>
                <a:highlight>
                  <a:schemeClr val="lt1"/>
                </a:highlight>
                <a:latin typeface="Proxima Nova"/>
                <a:ea typeface="Proxima Nova"/>
                <a:cs typeface="Proxima Nova"/>
                <a:sym typeface="Proxima Nova"/>
              </a:rPr>
              <a:t>Comparable value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4aa5cd3e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4aa5cd3e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4aa5cd3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4aa5cd3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12048fd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12048fd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main information curation in this project -- Map </a:t>
            </a:r>
            <a:r>
              <a:rPr lang="en"/>
              <a:t>visualization and SQL tables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50719db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50719db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Visualization -- display data as locations on an interactive map.In this interactive map, users can read detailed info</a:t>
            </a:r>
            <a:r>
              <a:rPr lang="en"/>
              <a:t>rmation about each </a:t>
            </a:r>
            <a:r>
              <a:rPr lang="en"/>
              <a:t>property </a:t>
            </a:r>
            <a:r>
              <a:rPr lang="en"/>
              <a:t>by </a:t>
            </a:r>
            <a:r>
              <a:rPr lang="en"/>
              <a:t>clicking grids.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50719db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50719db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Timeline: </a:t>
            </a:r>
            <a:r>
              <a:rPr lang="en"/>
              <a:t>Specific</a:t>
            </a:r>
            <a:r>
              <a:rPr lang="en"/>
              <a:t> data for each event (</a:t>
            </a:r>
            <a:r>
              <a:rPr lang="en"/>
              <a:t>Decision</a:t>
            </a:r>
            <a:r>
              <a:rPr lang="en"/>
              <a:t> Appraisal , </a:t>
            </a:r>
            <a:r>
              <a:rPr lang="en"/>
              <a:t>offer</a:t>
            </a:r>
            <a:r>
              <a:rPr lang="en"/>
              <a:t> ,transfer </a:t>
            </a:r>
            <a:r>
              <a:rPr lang="en"/>
              <a:t>completion</a:t>
            </a:r>
            <a:r>
              <a:rPr lang="en"/>
              <a:t> ) were given </a:t>
            </a:r>
            <a:r>
              <a:rPr lang="en"/>
              <a:t>to present the process that each specific </a:t>
            </a:r>
            <a:r>
              <a:rPr lang="en"/>
              <a:t>property</a:t>
            </a:r>
            <a:r>
              <a:rPr lang="en"/>
              <a:t> went through in urban renewal</a:t>
            </a:r>
            <a:r>
              <a:rPr lang="en"/>
              <a:t>  and </a:t>
            </a:r>
            <a:r>
              <a:rPr lang="en"/>
              <a:t>accompany</a:t>
            </a:r>
            <a:r>
              <a:rPr lang="en"/>
              <a:t> with people </a:t>
            </a:r>
            <a:r>
              <a:rPr lang="en"/>
              <a:t>associate</a:t>
            </a:r>
            <a:r>
              <a:rPr lang="en"/>
              <a:t> with those events</a:t>
            </a:r>
            <a:endParaRPr/>
          </a:p>
          <a:p>
            <a:pPr indent="0" lvl="0" marL="0" rtl="0" algn="l">
              <a:lnSpc>
                <a:spcPct val="115000"/>
              </a:lnSpc>
              <a:spcBef>
                <a:spcPts val="0"/>
              </a:spcBef>
              <a:spcAft>
                <a:spcPts val="0"/>
              </a:spcAft>
              <a:buNone/>
            </a:pPr>
            <a:r>
              <a:t/>
            </a:r>
            <a:endParaRPr sz="1800">
              <a:solidFill>
                <a:srgbClr val="616161"/>
              </a:solidFill>
              <a:latin typeface="Proxima Nova"/>
              <a:ea typeface="Proxima Nova"/>
              <a:cs typeface="Proxima Nova"/>
              <a:sym typeface="Proxima Nova"/>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50719db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50719db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Color --  Usually to represent geographic regions. For example, color is used to highlight the properties acquired by HACA in this map. Besides,  it also represents each event( appraisal, court award decision, etc) for each year in bar chart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Bar chart --  visualize the record of counts for each event</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50719db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50719db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TABLES --  this data management process is completed by </a:t>
            </a:r>
            <a:r>
              <a:rPr lang="en">
                <a:solidFill>
                  <a:schemeClr val="dk1"/>
                </a:solidFill>
              </a:rPr>
              <a:t>combining</a:t>
            </a:r>
            <a:r>
              <a:rPr lang="en">
                <a:solidFill>
                  <a:schemeClr val="dk1"/>
                </a:solidFill>
              </a:rPr>
              <a:t> data by primary key for </a:t>
            </a:r>
            <a:r>
              <a:rPr lang="en">
                <a:solidFill>
                  <a:schemeClr val="dk1"/>
                </a:solidFill>
              </a:rPr>
              <a:t>multiple</a:t>
            </a:r>
            <a:r>
              <a:rPr lang="en">
                <a:solidFill>
                  <a:schemeClr val="dk1"/>
                </a:solidFill>
              </a:rPr>
              <a:t> tables to build connection for each data </a:t>
            </a:r>
            <a:r>
              <a:rPr lang="en">
                <a:solidFill>
                  <a:schemeClr val="dk1"/>
                </a:solidFill>
              </a:rPr>
              <a:t>source. It is a good example of record original data sources into digital version and make operation</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12048fd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12048fd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02729"/>
                </a:solidFill>
              </a:rPr>
              <a:t>Digital curation is more than just the archiving of data, but also utilizing it </a:t>
            </a:r>
            <a:endParaRPr/>
          </a:p>
          <a:p>
            <a:pPr indent="0" lvl="0" marL="0" rtl="0" algn="l">
              <a:lnSpc>
                <a:spcPct val="100000"/>
              </a:lnSpc>
              <a:spcBef>
                <a:spcPts val="1200"/>
              </a:spcBef>
              <a:spcAft>
                <a:spcPts val="0"/>
              </a:spcAft>
              <a:buNone/>
            </a:pPr>
            <a:r>
              <a:rPr lang="en"/>
              <a:t>Economic trends:</a:t>
            </a:r>
            <a:endParaRPr/>
          </a:p>
          <a:p>
            <a:pPr indent="0" lvl="0" marL="0" rtl="0" algn="l">
              <a:lnSpc>
                <a:spcPct val="100000"/>
              </a:lnSpc>
              <a:spcBef>
                <a:spcPts val="0"/>
              </a:spcBef>
              <a:spcAft>
                <a:spcPts val="0"/>
              </a:spcAft>
              <a:buNone/>
            </a:pPr>
            <a:r>
              <a:rPr lang="en"/>
              <a:t>	Can follow </a:t>
            </a:r>
            <a:r>
              <a:rPr lang="en"/>
              <a:t>individuals building and track it throughout time and see how it’s property value/earnings have changed over time</a:t>
            </a:r>
            <a:endParaRPr/>
          </a:p>
          <a:p>
            <a:pPr indent="0" lvl="0" marL="0" rtl="0" algn="l">
              <a:lnSpc>
                <a:spcPct val="100000"/>
              </a:lnSpc>
              <a:spcBef>
                <a:spcPts val="0"/>
              </a:spcBef>
              <a:spcAft>
                <a:spcPts val="0"/>
              </a:spcAft>
              <a:buNone/>
            </a:pPr>
            <a:r>
              <a:rPr lang="en">
                <a:solidFill>
                  <a:schemeClr val="dk1"/>
                </a:solidFill>
              </a:rPr>
              <a:t>	</a:t>
            </a:r>
            <a:endParaRPr>
              <a:solidFill>
                <a:schemeClr val="dk1"/>
              </a:solidFill>
            </a:endParaRPr>
          </a:p>
          <a:p>
            <a:pPr indent="0" lvl="0" marL="0" rtl="0" algn="l">
              <a:lnSpc>
                <a:spcPct val="100000"/>
              </a:lnSpc>
              <a:spcBef>
                <a:spcPts val="1200"/>
              </a:spcBef>
              <a:spcAft>
                <a:spcPts val="0"/>
              </a:spcAft>
              <a:buNone/>
            </a:pPr>
            <a:r>
              <a:rPr lang="en">
                <a:solidFill>
                  <a:schemeClr val="dk1"/>
                </a:solidFill>
              </a:rPr>
              <a:t>further development of the database structure/diagram (ERD) </a:t>
            </a:r>
            <a:endParaRPr>
              <a:solidFill>
                <a:schemeClr val="dk1"/>
              </a:solidFill>
            </a:endParaRPr>
          </a:p>
          <a:p>
            <a:pPr indent="457200" lvl="0" marL="0" rtl="0" algn="l">
              <a:lnSpc>
                <a:spcPct val="100000"/>
              </a:lnSpc>
              <a:spcBef>
                <a:spcPts val="0"/>
              </a:spcBef>
              <a:spcAft>
                <a:spcPts val="0"/>
              </a:spcAft>
              <a:buNone/>
            </a:pPr>
            <a:r>
              <a:rPr lang="en">
                <a:solidFill>
                  <a:schemeClr val="dk1"/>
                </a:solidFill>
              </a:rPr>
              <a:t>explanation of why we would have made the changes and perhaps a few examples of how the rows would look in their respective entities? Current implementation is inefficient due to needing multiple entries of the same thing?</a:t>
            </a:r>
            <a:endParaRPr>
              <a:solidFill>
                <a:schemeClr val="dk1"/>
              </a:solidFill>
            </a:endParaRPr>
          </a:p>
          <a:p>
            <a:pPr indent="457200" lvl="0" marL="0" rtl="0" algn="l">
              <a:lnSpc>
                <a:spcPct val="100000"/>
              </a:lnSpc>
              <a:spcBef>
                <a:spcPts val="0"/>
              </a:spcBef>
              <a:spcAft>
                <a:spcPts val="0"/>
              </a:spcAft>
              <a:buNone/>
            </a:pPr>
            <a:r>
              <a:rPr lang="en">
                <a:solidFill>
                  <a:schemeClr val="dk1"/>
                </a:solidFill>
              </a:rPr>
              <a:t>Enables future work on exploring the impact of urban renewal</a:t>
            </a:r>
            <a:endParaRPr>
              <a:solidFill>
                <a:schemeClr val="dk1"/>
              </a:solidFill>
            </a:endParaRPr>
          </a:p>
          <a:p>
            <a:pPr indent="45720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1200"/>
              </a:spcBef>
              <a:spcAft>
                <a:spcPts val="0"/>
              </a:spcAft>
              <a:buNone/>
            </a:pPr>
            <a:r>
              <a:rPr lang="en">
                <a:solidFill>
                  <a:schemeClr val="dk1"/>
                </a:solidFill>
              </a:rPr>
              <a:t>Reparations</a:t>
            </a:r>
            <a:endParaRPr>
              <a:solidFill>
                <a:schemeClr val="dk1"/>
              </a:solidFill>
            </a:endParaRPr>
          </a:p>
          <a:p>
            <a:pPr indent="457200" lvl="0" marL="0" rtl="0" algn="l">
              <a:lnSpc>
                <a:spcPct val="100000"/>
              </a:lnSpc>
              <a:spcBef>
                <a:spcPts val="1200"/>
              </a:spcBef>
              <a:spcAft>
                <a:spcPts val="0"/>
              </a:spcAft>
              <a:buNone/>
            </a:pPr>
            <a:r>
              <a:rPr lang="en">
                <a:solidFill>
                  <a:schemeClr val="dk1"/>
                </a:solidFill>
              </a:rPr>
              <a:t>Reparations acknowledge the government’s role in denying wealth-building opportunities to Black people.</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12048fd8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12048fd8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12048fd8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12048fd8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51dc1cf6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51dc1cf6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51dc1cf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f51dc1cf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51dc1cf6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51dc1cf6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layer generation: paper map, scanning &amp; adjust, geo-referencing, and geo tracing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12048fd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12048fd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rgbClr val="2D3B45"/>
              </a:buClr>
              <a:buSzPts val="1000"/>
              <a:buFont typeface="Proxima Nova"/>
              <a:buChar char="●"/>
            </a:pPr>
            <a:r>
              <a:rPr lang="en" sz="1000">
                <a:solidFill>
                  <a:srgbClr val="2D3B45"/>
                </a:solidFill>
                <a:highlight>
                  <a:schemeClr val="lt1"/>
                </a:highlight>
                <a:latin typeface="Proxima Nova"/>
                <a:ea typeface="Proxima Nova"/>
                <a:cs typeface="Proxima Nova"/>
                <a:sym typeface="Proxima Nova"/>
              </a:rPr>
              <a:t>Mostly text, but with a map</a:t>
            </a:r>
            <a:endParaRPr sz="1000">
              <a:solidFill>
                <a:srgbClr val="2D3B45"/>
              </a:solidFill>
              <a:highlight>
                <a:schemeClr val="lt1"/>
              </a:highlight>
              <a:latin typeface="Proxima Nova"/>
              <a:ea typeface="Proxima Nova"/>
              <a:cs typeface="Proxima Nova"/>
              <a:sym typeface="Proxima Nova"/>
            </a:endParaRPr>
          </a:p>
          <a:p>
            <a:pPr indent="-292100" lvl="0" marL="457200" rtl="0" algn="l">
              <a:lnSpc>
                <a:spcPct val="115000"/>
              </a:lnSpc>
              <a:spcBef>
                <a:spcPts val="0"/>
              </a:spcBef>
              <a:spcAft>
                <a:spcPts val="0"/>
              </a:spcAft>
              <a:buClr>
                <a:srgbClr val="2D3B45"/>
              </a:buClr>
              <a:buSzPts val="1000"/>
              <a:buFont typeface="Proxima Nova"/>
              <a:buChar char="●"/>
            </a:pPr>
            <a:r>
              <a:rPr lang="en" sz="1000">
                <a:solidFill>
                  <a:srgbClr val="2D3B45"/>
                </a:solidFill>
                <a:highlight>
                  <a:schemeClr val="lt1"/>
                </a:highlight>
                <a:latin typeface="Proxima Nova"/>
                <a:ea typeface="Proxima Nova"/>
                <a:cs typeface="Proxima Nova"/>
                <a:sym typeface="Proxima Nova"/>
              </a:rPr>
              <a:t>The Acquisitions collection is made of 170 boxes with folders</a:t>
            </a:r>
            <a:endParaRPr sz="1000">
              <a:solidFill>
                <a:srgbClr val="2D3B45"/>
              </a:solidFill>
              <a:highlight>
                <a:schemeClr val="lt1"/>
              </a:highlight>
              <a:latin typeface="Proxima Nova"/>
              <a:ea typeface="Proxima Nova"/>
              <a:cs typeface="Proxima Nova"/>
              <a:sym typeface="Proxima Nova"/>
            </a:endParaRPr>
          </a:p>
          <a:p>
            <a:pPr indent="-292100" lvl="0" marL="457200" rtl="0" algn="l">
              <a:lnSpc>
                <a:spcPct val="115000"/>
              </a:lnSpc>
              <a:spcBef>
                <a:spcPts val="0"/>
              </a:spcBef>
              <a:spcAft>
                <a:spcPts val="0"/>
              </a:spcAft>
              <a:buClr>
                <a:srgbClr val="2D3B45"/>
              </a:buClr>
              <a:buSzPts val="1000"/>
              <a:buFont typeface="Proxima Nova"/>
              <a:buChar char="●"/>
            </a:pPr>
            <a:r>
              <a:rPr lang="en" sz="1000">
                <a:solidFill>
                  <a:srgbClr val="2D3B45"/>
                </a:solidFill>
                <a:highlight>
                  <a:schemeClr val="lt1"/>
                </a:highlight>
                <a:latin typeface="Proxima Nova"/>
                <a:ea typeface="Proxima Nova"/>
                <a:cs typeface="Proxima Nova"/>
                <a:sym typeface="Proxima Nova"/>
              </a:rPr>
              <a:t>There is an inventory of boxes and folders</a:t>
            </a:r>
            <a:endParaRPr sz="1000">
              <a:solidFill>
                <a:srgbClr val="2D3B45"/>
              </a:solidFill>
              <a:highlight>
                <a:schemeClr val="lt1"/>
              </a:highlight>
              <a:latin typeface="Proxima Nova"/>
              <a:ea typeface="Proxima Nova"/>
              <a:cs typeface="Proxima Nova"/>
              <a:sym typeface="Proxima Nova"/>
            </a:endParaRPr>
          </a:p>
          <a:p>
            <a:pPr indent="-292100" lvl="0" marL="457200" rtl="0" algn="l">
              <a:lnSpc>
                <a:spcPct val="115000"/>
              </a:lnSpc>
              <a:spcBef>
                <a:spcPts val="0"/>
              </a:spcBef>
              <a:spcAft>
                <a:spcPts val="0"/>
              </a:spcAft>
              <a:buClr>
                <a:srgbClr val="2D3B45"/>
              </a:buClr>
              <a:buSzPts val="1000"/>
              <a:buFont typeface="Proxima Nova"/>
              <a:buChar char="●"/>
            </a:pPr>
            <a:r>
              <a:rPr lang="en" sz="1000">
                <a:solidFill>
                  <a:srgbClr val="2D3B45"/>
                </a:solidFill>
                <a:highlight>
                  <a:schemeClr val="lt1"/>
                </a:highlight>
                <a:latin typeface="Proxima Nova"/>
                <a:ea typeface="Proxima Nova"/>
                <a:cs typeface="Proxima Nova"/>
                <a:sym typeface="Proxima Nova"/>
              </a:rPr>
              <a:t>Analog historical map turned digital through scanning, reconstruction, and photoshop</a:t>
            </a:r>
            <a:endParaRPr sz="1000">
              <a:solidFill>
                <a:srgbClr val="2D3B45"/>
              </a:solidFill>
              <a:highlight>
                <a:schemeClr val="lt1"/>
              </a:highlight>
              <a:latin typeface="Proxima Nova"/>
              <a:ea typeface="Proxima Nova"/>
              <a:cs typeface="Proxima Nova"/>
              <a:sym typeface="Proxima Nova"/>
            </a:endParaRPr>
          </a:p>
          <a:p>
            <a:pPr indent="-292100" lvl="0" marL="457200" rtl="0" algn="l">
              <a:lnSpc>
                <a:spcPct val="115000"/>
              </a:lnSpc>
              <a:spcBef>
                <a:spcPts val="0"/>
              </a:spcBef>
              <a:spcAft>
                <a:spcPts val="0"/>
              </a:spcAft>
              <a:buClr>
                <a:srgbClr val="2D3B45"/>
              </a:buClr>
              <a:buSzPts val="1000"/>
              <a:buFont typeface="Proxima Nova"/>
              <a:buChar char="●"/>
            </a:pPr>
            <a:r>
              <a:rPr lang="en" sz="1000">
                <a:solidFill>
                  <a:srgbClr val="2D3B45"/>
                </a:solidFill>
                <a:highlight>
                  <a:schemeClr val="lt1"/>
                </a:highlight>
                <a:latin typeface="Proxima Nova"/>
                <a:ea typeface="Proxima Nova"/>
                <a:cs typeface="Proxima Nova"/>
                <a:sym typeface="Proxima Nova"/>
              </a:rPr>
              <a:t>60-page file analysis - Block 53, Parcel 1</a:t>
            </a:r>
            <a:endParaRPr sz="1000">
              <a:solidFill>
                <a:srgbClr val="2D3B45"/>
              </a:solidFill>
              <a:highlight>
                <a:schemeClr val="lt1"/>
              </a:highlight>
              <a:latin typeface="Proxima Nova"/>
              <a:ea typeface="Proxima Nova"/>
              <a:cs typeface="Proxima Nova"/>
              <a:sym typeface="Proxima No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4aa5cd3e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4aa5cd3e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000">
              <a:solidFill>
                <a:srgbClr val="2D3B45"/>
              </a:solidFill>
              <a:highlight>
                <a:schemeClr val="lt1"/>
              </a:highlight>
              <a:latin typeface="Proxima Nova"/>
              <a:ea typeface="Proxima Nova"/>
              <a:cs typeface="Proxima Nova"/>
              <a:sym typeface="Proxima No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4aa5cd3e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4aa5cd3e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000">
              <a:solidFill>
                <a:srgbClr val="2D3B45"/>
              </a:solidFill>
              <a:highlight>
                <a:schemeClr val="lt1"/>
              </a:highlight>
              <a:latin typeface="Proxima Nova"/>
              <a:ea typeface="Proxima Nova"/>
              <a:cs typeface="Proxima Nova"/>
              <a:sym typeface="Proxima Nov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Asheville Urban Renewal</a:t>
            </a:r>
            <a:endParaRPr/>
          </a:p>
        </p:txBody>
      </p:sp>
      <p:sp>
        <p:nvSpPr>
          <p:cNvPr id="60" name="Google Shape;60;p13"/>
          <p:cNvSpPr txBox="1"/>
          <p:nvPr>
            <p:ph idx="1" type="subTitle"/>
          </p:nvPr>
        </p:nvSpPr>
        <p:spPr>
          <a:xfrm>
            <a:off x="263850" y="4350900"/>
            <a:ext cx="8616300" cy="7926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Group 4:</a:t>
            </a:r>
            <a:endParaRPr/>
          </a:p>
          <a:p>
            <a:pPr indent="0" lvl="0" marL="0" rtl="0" algn="l">
              <a:spcBef>
                <a:spcPts val="0"/>
              </a:spcBef>
              <a:spcAft>
                <a:spcPts val="0"/>
              </a:spcAft>
              <a:buNone/>
            </a:pPr>
            <a:r>
              <a:rPr lang="en"/>
              <a:t>Xander Smead, Yicheng Wang, Daniel Rong, Zhaojie Yin, Anna Kafrune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19" name="Google Shape;119;p22"/>
          <p:cNvSpPr txBox="1"/>
          <p:nvPr>
            <p:ph idx="1" type="body"/>
          </p:nvPr>
        </p:nvSpPr>
        <p:spPr>
          <a:xfrm>
            <a:off x="311700" y="1152475"/>
            <a:ext cx="8520600" cy="38433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rgbClr val="2D3B45"/>
              </a:buClr>
              <a:buSzPts val="1800"/>
              <a:buChar char="●"/>
            </a:pPr>
            <a:r>
              <a:rPr lang="en" sz="1800">
                <a:solidFill>
                  <a:srgbClr val="2D3B45"/>
                </a:solidFill>
                <a:highlight>
                  <a:schemeClr val="lt1"/>
                </a:highlight>
              </a:rPr>
              <a:t>Analog historical map turned digital through scanning, reconstruction, and photoshop</a:t>
            </a:r>
            <a:endParaRPr sz="1800">
              <a:solidFill>
                <a:srgbClr val="2D3B45"/>
              </a:solidFill>
              <a:highlight>
                <a:schemeClr val="lt1"/>
              </a:highlight>
            </a:endParaRPr>
          </a:p>
          <a:p>
            <a:pPr indent="0" lvl="0" marL="457200" rtl="0" algn="l">
              <a:spcBef>
                <a:spcPts val="1200"/>
              </a:spcBef>
              <a:spcAft>
                <a:spcPts val="0"/>
              </a:spcAft>
              <a:buNone/>
            </a:pPr>
            <a:r>
              <a:t/>
            </a:r>
            <a:endParaRPr>
              <a:solidFill>
                <a:srgbClr val="2D3B45"/>
              </a:solidFill>
              <a:highlight>
                <a:schemeClr val="lt1"/>
              </a:highlight>
            </a:endParaRPr>
          </a:p>
          <a:p>
            <a:pPr indent="0" lvl="0" marL="457200" rtl="0" algn="l">
              <a:spcBef>
                <a:spcPts val="1200"/>
              </a:spcBef>
              <a:spcAft>
                <a:spcPts val="0"/>
              </a:spcAft>
              <a:buNone/>
            </a:pPr>
            <a:r>
              <a:t/>
            </a:r>
            <a:endParaRPr>
              <a:solidFill>
                <a:srgbClr val="2D3B45"/>
              </a:solidFill>
              <a:highlight>
                <a:schemeClr val="lt1"/>
              </a:highlight>
            </a:endParaRPr>
          </a:p>
          <a:p>
            <a:pPr indent="0" lvl="0" marL="457200" rtl="0" algn="l">
              <a:spcBef>
                <a:spcPts val="1200"/>
              </a:spcBef>
              <a:spcAft>
                <a:spcPts val="0"/>
              </a:spcAft>
              <a:buNone/>
            </a:pPr>
            <a:r>
              <a:t/>
            </a:r>
            <a:endParaRPr>
              <a:solidFill>
                <a:srgbClr val="2D3B45"/>
              </a:solidFill>
              <a:highlight>
                <a:schemeClr val="lt1"/>
              </a:highlight>
            </a:endParaRPr>
          </a:p>
          <a:p>
            <a:pPr indent="0" lvl="0" marL="457200" rtl="0" algn="l">
              <a:spcBef>
                <a:spcPts val="1200"/>
              </a:spcBef>
              <a:spcAft>
                <a:spcPts val="0"/>
              </a:spcAft>
              <a:buNone/>
            </a:pPr>
            <a:r>
              <a:t/>
            </a:r>
            <a:endParaRPr>
              <a:solidFill>
                <a:srgbClr val="2D3B45"/>
              </a:solidFill>
              <a:highlight>
                <a:schemeClr val="lt1"/>
              </a:highlight>
            </a:endParaRPr>
          </a:p>
          <a:p>
            <a:pPr indent="0" lvl="0" marL="457200" rtl="0" algn="l">
              <a:spcBef>
                <a:spcPts val="1200"/>
              </a:spcBef>
              <a:spcAft>
                <a:spcPts val="0"/>
              </a:spcAft>
              <a:buNone/>
            </a:pPr>
            <a:r>
              <a:t/>
            </a:r>
            <a:endParaRPr>
              <a:solidFill>
                <a:srgbClr val="2D3B45"/>
              </a:solidFill>
              <a:highlight>
                <a:schemeClr val="lt1"/>
              </a:highlight>
            </a:endParaRPr>
          </a:p>
          <a:p>
            <a:pPr indent="-342900" lvl="0" marL="457200" rtl="0" algn="l">
              <a:spcBef>
                <a:spcPts val="1200"/>
              </a:spcBef>
              <a:spcAft>
                <a:spcPts val="0"/>
              </a:spcAft>
              <a:buClr>
                <a:srgbClr val="2D3B45"/>
              </a:buClr>
              <a:buSzPts val="1800"/>
              <a:buChar char="●"/>
            </a:pPr>
            <a:r>
              <a:rPr lang="en">
                <a:solidFill>
                  <a:srgbClr val="2D3B45"/>
                </a:solidFill>
                <a:highlight>
                  <a:schemeClr val="lt1"/>
                </a:highlight>
              </a:rPr>
              <a:t>The Acquisitions collection is made of 170 boxes with folders</a:t>
            </a:r>
            <a:endParaRPr>
              <a:solidFill>
                <a:srgbClr val="2D3B45"/>
              </a:solidFill>
              <a:highlight>
                <a:schemeClr val="lt1"/>
              </a:highlight>
            </a:endParaRPr>
          </a:p>
          <a:p>
            <a:pPr indent="-317500" lvl="1" marL="914400" marR="0" rtl="0" algn="l">
              <a:lnSpc>
                <a:spcPct val="115000"/>
              </a:lnSpc>
              <a:spcBef>
                <a:spcPts val="0"/>
              </a:spcBef>
              <a:spcAft>
                <a:spcPts val="0"/>
              </a:spcAft>
              <a:buClr>
                <a:srgbClr val="2D3B45"/>
              </a:buClr>
              <a:buSzPts val="1400"/>
              <a:buChar char="○"/>
            </a:pPr>
            <a:r>
              <a:rPr lang="en">
                <a:solidFill>
                  <a:srgbClr val="2D3B45"/>
                </a:solidFill>
                <a:highlight>
                  <a:schemeClr val="lt1"/>
                </a:highlight>
              </a:rPr>
              <a:t>Block 53, Parcel 1</a:t>
            </a:r>
            <a:endParaRPr>
              <a:solidFill>
                <a:srgbClr val="2D3B45"/>
              </a:solidFill>
              <a:highlight>
                <a:schemeClr val="lt1"/>
              </a:highlight>
            </a:endParaRPr>
          </a:p>
        </p:txBody>
      </p:sp>
      <p:pic>
        <p:nvPicPr>
          <p:cNvPr id="120" name="Google Shape;120;p22"/>
          <p:cNvPicPr preferRelativeResize="0"/>
          <p:nvPr/>
        </p:nvPicPr>
        <p:blipFill>
          <a:blip r:embed="rId3">
            <a:alphaModFix/>
          </a:blip>
          <a:stretch>
            <a:fillRect/>
          </a:stretch>
        </p:blipFill>
        <p:spPr>
          <a:xfrm>
            <a:off x="2262575" y="1665825"/>
            <a:ext cx="5191752" cy="268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311700" y="89425"/>
            <a:ext cx="8520600" cy="465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2D3B45"/>
                </a:solidFill>
                <a:highlight>
                  <a:schemeClr val="lt1"/>
                </a:highlight>
              </a:rPr>
              <a:t>Summary of property history</a:t>
            </a:r>
            <a:r>
              <a:rPr lang="en">
                <a:solidFill>
                  <a:srgbClr val="2D3B45"/>
                </a:solidFill>
                <a:highlight>
                  <a:schemeClr val="lt1"/>
                </a:highlight>
              </a:rPr>
              <a:t>	</a:t>
            </a:r>
            <a:r>
              <a:rPr lang="en"/>
              <a:t>	</a:t>
            </a:r>
            <a:r>
              <a:rPr lang="en">
                <a:solidFill>
                  <a:srgbClr val="2D3B45"/>
                </a:solidFill>
                <a:highlight>
                  <a:schemeClr val="lt1"/>
                </a:highlight>
              </a:rPr>
              <a:t>Deed of the property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solidFill>
                  <a:srgbClr val="2D3B45"/>
                </a:solidFill>
                <a:highlight>
                  <a:schemeClr val="lt1"/>
                </a:highlight>
              </a:rPr>
              <a:t>Rent refund authorization</a:t>
            </a:r>
            <a:r>
              <a:rPr lang="en"/>
              <a:t>			</a:t>
            </a:r>
            <a:r>
              <a:rPr lang="en">
                <a:solidFill>
                  <a:srgbClr val="2D3B45"/>
                </a:solidFill>
                <a:highlight>
                  <a:schemeClr val="lt1"/>
                </a:highlight>
              </a:rPr>
              <a:t>Rental agreement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6" name="Google Shape;126;p23"/>
          <p:cNvPicPr preferRelativeResize="0"/>
          <p:nvPr/>
        </p:nvPicPr>
        <p:blipFill>
          <a:blip r:embed="rId3">
            <a:alphaModFix/>
          </a:blip>
          <a:stretch>
            <a:fillRect/>
          </a:stretch>
        </p:blipFill>
        <p:spPr>
          <a:xfrm>
            <a:off x="637631" y="506500"/>
            <a:ext cx="3022445" cy="2141250"/>
          </a:xfrm>
          <a:prstGeom prst="rect">
            <a:avLst/>
          </a:prstGeom>
          <a:noFill/>
          <a:ln>
            <a:noFill/>
          </a:ln>
        </p:spPr>
      </p:pic>
      <p:pic>
        <p:nvPicPr>
          <p:cNvPr id="127" name="Google Shape;127;p23"/>
          <p:cNvPicPr preferRelativeResize="0"/>
          <p:nvPr/>
        </p:nvPicPr>
        <p:blipFill>
          <a:blip r:embed="rId4">
            <a:alphaModFix/>
          </a:blip>
          <a:stretch>
            <a:fillRect/>
          </a:stretch>
        </p:blipFill>
        <p:spPr>
          <a:xfrm>
            <a:off x="4702812" y="491925"/>
            <a:ext cx="3138788" cy="2030825"/>
          </a:xfrm>
          <a:prstGeom prst="rect">
            <a:avLst/>
          </a:prstGeom>
          <a:noFill/>
          <a:ln>
            <a:noFill/>
          </a:ln>
        </p:spPr>
      </p:pic>
      <p:pic>
        <p:nvPicPr>
          <p:cNvPr id="128" name="Google Shape;128;p23"/>
          <p:cNvPicPr preferRelativeResize="0"/>
          <p:nvPr/>
        </p:nvPicPr>
        <p:blipFill>
          <a:blip r:embed="rId5">
            <a:alphaModFix/>
          </a:blip>
          <a:stretch>
            <a:fillRect/>
          </a:stretch>
        </p:blipFill>
        <p:spPr>
          <a:xfrm>
            <a:off x="7957851" y="214773"/>
            <a:ext cx="935174" cy="2307975"/>
          </a:xfrm>
          <a:prstGeom prst="rect">
            <a:avLst/>
          </a:prstGeom>
          <a:noFill/>
          <a:ln>
            <a:noFill/>
          </a:ln>
        </p:spPr>
      </p:pic>
      <p:pic>
        <p:nvPicPr>
          <p:cNvPr id="129" name="Google Shape;129;p23"/>
          <p:cNvPicPr preferRelativeResize="0"/>
          <p:nvPr/>
        </p:nvPicPr>
        <p:blipFill>
          <a:blip r:embed="rId6">
            <a:alphaModFix/>
          </a:blip>
          <a:stretch>
            <a:fillRect/>
          </a:stretch>
        </p:blipFill>
        <p:spPr>
          <a:xfrm>
            <a:off x="637625" y="3093875"/>
            <a:ext cx="2415100" cy="1902475"/>
          </a:xfrm>
          <a:prstGeom prst="rect">
            <a:avLst/>
          </a:prstGeom>
          <a:noFill/>
          <a:ln>
            <a:noFill/>
          </a:ln>
        </p:spPr>
      </p:pic>
      <p:pic>
        <p:nvPicPr>
          <p:cNvPr id="130" name="Google Shape;130;p23"/>
          <p:cNvPicPr preferRelativeResize="0"/>
          <p:nvPr/>
        </p:nvPicPr>
        <p:blipFill>
          <a:blip r:embed="rId7">
            <a:alphaModFix/>
          </a:blip>
          <a:stretch>
            <a:fillRect/>
          </a:stretch>
        </p:blipFill>
        <p:spPr>
          <a:xfrm>
            <a:off x="5965728" y="2571541"/>
            <a:ext cx="2866576" cy="24200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311700" y="165625"/>
            <a:ext cx="8520600" cy="440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2D3B45"/>
                </a:solidFill>
                <a:highlight>
                  <a:schemeClr val="lt1"/>
                </a:highlight>
              </a:rPr>
              <a:t>Rent payment receipt</a:t>
            </a:r>
            <a:r>
              <a:rPr lang="en" sz="1600"/>
              <a:t>						</a:t>
            </a:r>
            <a:r>
              <a:rPr lang="en" sz="1600">
                <a:solidFill>
                  <a:srgbClr val="2D3B45"/>
                </a:solidFill>
                <a:highlight>
                  <a:schemeClr val="lt1"/>
                </a:highlight>
              </a:rPr>
              <a:t>Final certificate </a:t>
            </a:r>
            <a:endParaRPr sz="1600">
              <a:solidFill>
                <a:srgbClr val="2D3B45"/>
              </a:solidFill>
              <a:highlight>
                <a:schemeClr val="lt1"/>
              </a:highlight>
            </a:endParaRPr>
          </a:p>
          <a:p>
            <a:pPr indent="457200" lvl="0" marL="4114800" rtl="0" algn="l">
              <a:spcBef>
                <a:spcPts val="1200"/>
              </a:spcBef>
              <a:spcAft>
                <a:spcPts val="0"/>
              </a:spcAft>
              <a:buNone/>
            </a:pPr>
            <a:r>
              <a:rPr lang="en" sz="1600">
                <a:solidFill>
                  <a:srgbClr val="2D3B45"/>
                </a:solidFill>
                <a:highlight>
                  <a:schemeClr val="lt1"/>
                </a:highlight>
              </a:rPr>
              <a:t>of title</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457200" lvl="0" marL="1371600" rtl="0" algn="l">
              <a:spcBef>
                <a:spcPts val="1200"/>
              </a:spcBef>
              <a:spcAft>
                <a:spcPts val="0"/>
              </a:spcAft>
              <a:buNone/>
            </a:pPr>
            <a:r>
              <a:rPr lang="en" sz="1600">
                <a:solidFill>
                  <a:srgbClr val="2D3B45"/>
                </a:solidFill>
                <a:highlight>
                  <a:schemeClr val="lt1"/>
                </a:highlight>
              </a:rPr>
              <a:t>						</a:t>
            </a:r>
            <a:endParaRPr sz="1600">
              <a:solidFill>
                <a:srgbClr val="2D3B45"/>
              </a:solidFill>
              <a:highlight>
                <a:schemeClr val="lt1"/>
              </a:highlight>
            </a:endParaRPr>
          </a:p>
          <a:p>
            <a:pPr indent="0" lvl="0" marL="0" rtl="0" algn="l">
              <a:spcBef>
                <a:spcPts val="1200"/>
              </a:spcBef>
              <a:spcAft>
                <a:spcPts val="0"/>
              </a:spcAft>
              <a:buNone/>
            </a:pPr>
            <a:r>
              <a:rPr lang="en" sz="1600">
                <a:solidFill>
                  <a:srgbClr val="2D3B45"/>
                </a:solidFill>
                <a:highlight>
                  <a:schemeClr val="lt1"/>
                </a:highlight>
              </a:rPr>
              <a:t>Details on the property						Claim for relocation</a:t>
            </a:r>
            <a:endParaRPr sz="1600">
              <a:solidFill>
                <a:srgbClr val="2D3B45"/>
              </a:solidFill>
              <a:highlight>
                <a:schemeClr val="lt1"/>
              </a:highlight>
            </a:endParaRPr>
          </a:p>
          <a:p>
            <a:pPr indent="0" lvl="0" marL="0" rtl="0" algn="l">
              <a:spcBef>
                <a:spcPts val="1200"/>
              </a:spcBef>
              <a:spcAft>
                <a:spcPts val="0"/>
              </a:spcAft>
              <a:buNone/>
            </a:pPr>
            <a:r>
              <a:rPr lang="en" sz="1600">
                <a:solidFill>
                  <a:srgbClr val="2D3B45"/>
                </a:solidFill>
                <a:highlight>
                  <a:schemeClr val="lt1"/>
                </a:highlight>
              </a:rPr>
              <a:t>purchase price &amp; cost 						payment</a:t>
            </a:r>
            <a:endParaRPr sz="1600">
              <a:solidFill>
                <a:srgbClr val="2D3B45"/>
              </a:solidFill>
              <a:highlight>
                <a:schemeClr val="lt1"/>
              </a:highlight>
            </a:endParaRPr>
          </a:p>
          <a:p>
            <a:pPr indent="0" lvl="0" marL="0" rtl="0" algn="l">
              <a:spcBef>
                <a:spcPts val="1200"/>
              </a:spcBef>
              <a:spcAft>
                <a:spcPts val="0"/>
              </a:spcAft>
              <a:buNone/>
            </a:pPr>
            <a:r>
              <a:rPr lang="en" sz="1600">
                <a:solidFill>
                  <a:srgbClr val="2D3B45"/>
                </a:solidFill>
                <a:highlight>
                  <a:schemeClr val="lt1"/>
                </a:highlight>
              </a:rPr>
              <a:t>involved in the purchase				</a:t>
            </a:r>
            <a:endParaRPr sz="1600"/>
          </a:p>
        </p:txBody>
      </p:sp>
      <p:pic>
        <p:nvPicPr>
          <p:cNvPr id="136" name="Google Shape;136;p24"/>
          <p:cNvPicPr preferRelativeResize="0"/>
          <p:nvPr/>
        </p:nvPicPr>
        <p:blipFill>
          <a:blip r:embed="rId3">
            <a:alphaModFix/>
          </a:blip>
          <a:stretch>
            <a:fillRect/>
          </a:stretch>
        </p:blipFill>
        <p:spPr>
          <a:xfrm>
            <a:off x="2601907" y="2892500"/>
            <a:ext cx="2046294" cy="2108851"/>
          </a:xfrm>
          <a:prstGeom prst="rect">
            <a:avLst/>
          </a:prstGeom>
          <a:noFill/>
          <a:ln>
            <a:noFill/>
          </a:ln>
        </p:spPr>
      </p:pic>
      <p:pic>
        <p:nvPicPr>
          <p:cNvPr id="137" name="Google Shape;137;p24"/>
          <p:cNvPicPr preferRelativeResize="0"/>
          <p:nvPr/>
        </p:nvPicPr>
        <p:blipFill>
          <a:blip r:embed="rId4">
            <a:alphaModFix/>
          </a:blip>
          <a:stretch>
            <a:fillRect/>
          </a:stretch>
        </p:blipFill>
        <p:spPr>
          <a:xfrm>
            <a:off x="6740413" y="3100625"/>
            <a:ext cx="2091890" cy="1966675"/>
          </a:xfrm>
          <a:prstGeom prst="rect">
            <a:avLst/>
          </a:prstGeom>
          <a:noFill/>
          <a:ln>
            <a:noFill/>
          </a:ln>
        </p:spPr>
      </p:pic>
      <p:pic>
        <p:nvPicPr>
          <p:cNvPr id="138" name="Google Shape;138;p24"/>
          <p:cNvPicPr preferRelativeResize="0"/>
          <p:nvPr/>
        </p:nvPicPr>
        <p:blipFill>
          <a:blip r:embed="rId5">
            <a:alphaModFix/>
          </a:blip>
          <a:stretch>
            <a:fillRect/>
          </a:stretch>
        </p:blipFill>
        <p:spPr>
          <a:xfrm>
            <a:off x="2395873" y="116712"/>
            <a:ext cx="2307975" cy="2726850"/>
          </a:xfrm>
          <a:prstGeom prst="rect">
            <a:avLst/>
          </a:prstGeom>
          <a:noFill/>
          <a:ln>
            <a:noFill/>
          </a:ln>
        </p:spPr>
      </p:pic>
      <p:pic>
        <p:nvPicPr>
          <p:cNvPr id="139" name="Google Shape;139;p24"/>
          <p:cNvPicPr preferRelativeResize="0"/>
          <p:nvPr/>
        </p:nvPicPr>
        <p:blipFill>
          <a:blip r:embed="rId6">
            <a:alphaModFix/>
          </a:blip>
          <a:stretch>
            <a:fillRect/>
          </a:stretch>
        </p:blipFill>
        <p:spPr>
          <a:xfrm>
            <a:off x="6437325" y="165625"/>
            <a:ext cx="2394978" cy="2726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idx="1" type="body"/>
          </p:nvPr>
        </p:nvSpPr>
        <p:spPr>
          <a:xfrm>
            <a:off x="311700" y="165625"/>
            <a:ext cx="8520600" cy="4403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600">
                <a:solidFill>
                  <a:srgbClr val="2D3B45"/>
                </a:solidFill>
                <a:highlight>
                  <a:schemeClr val="lt1"/>
                </a:highlight>
              </a:rPr>
              <a:t>Preliminary certificate		</a:t>
            </a:r>
            <a:r>
              <a:rPr lang="en" sz="1600"/>
              <a:t>			</a:t>
            </a:r>
            <a:r>
              <a:rPr lang="en" sz="1600">
                <a:solidFill>
                  <a:srgbClr val="2D3B45"/>
                </a:solidFill>
                <a:highlight>
                  <a:schemeClr val="lt1"/>
                </a:highlight>
              </a:rPr>
              <a:t>Description of improvements</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0"/>
              </a:spcAft>
              <a:buSzPts val="605"/>
              <a:buNone/>
            </a:pPr>
            <a:r>
              <a:rPr lang="en" sz="1600">
                <a:solidFill>
                  <a:srgbClr val="2D3B45"/>
                </a:solidFill>
                <a:highlight>
                  <a:schemeClr val="lt1"/>
                </a:highlight>
              </a:rPr>
              <a:t>Reproduction value</a:t>
            </a:r>
            <a:r>
              <a:rPr lang="en" sz="1600"/>
              <a:t>						</a:t>
            </a:r>
            <a:r>
              <a:rPr lang="en" sz="1600">
                <a:solidFill>
                  <a:srgbClr val="2D3B45"/>
                </a:solidFill>
                <a:highlight>
                  <a:schemeClr val="lt1"/>
                </a:highlight>
              </a:rPr>
              <a:t>Income value</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0"/>
              </a:spcAft>
              <a:buSzPts val="605"/>
              <a:buNone/>
            </a:pPr>
            <a:r>
              <a:rPr lang="en" sz="1600">
                <a:solidFill>
                  <a:srgbClr val="2D3B45"/>
                </a:solidFill>
                <a:highlight>
                  <a:schemeClr val="lt1"/>
                </a:highlight>
              </a:rPr>
              <a:t>Comparable value</a:t>
            </a:r>
            <a:r>
              <a:rPr lang="en" sz="1600"/>
              <a:t>								</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0"/>
              </a:spcAft>
              <a:buSzPts val="605"/>
              <a:buNone/>
            </a:pPr>
            <a:r>
              <a:t/>
            </a:r>
            <a:endParaRPr sz="1600"/>
          </a:p>
          <a:p>
            <a:pPr indent="0" lvl="0" marL="0" rtl="0" algn="l">
              <a:lnSpc>
                <a:spcPct val="105000"/>
              </a:lnSpc>
              <a:spcBef>
                <a:spcPts val="1200"/>
              </a:spcBef>
              <a:spcAft>
                <a:spcPts val="1200"/>
              </a:spcAft>
              <a:buSzPts val="605"/>
              <a:buNone/>
            </a:pPr>
            <a:r>
              <a:t/>
            </a:r>
            <a:endParaRPr sz="1600"/>
          </a:p>
        </p:txBody>
      </p:sp>
      <p:pic>
        <p:nvPicPr>
          <p:cNvPr id="145" name="Google Shape;145;p25"/>
          <p:cNvPicPr preferRelativeResize="0"/>
          <p:nvPr/>
        </p:nvPicPr>
        <p:blipFill>
          <a:blip r:embed="rId3">
            <a:alphaModFix/>
          </a:blip>
          <a:stretch>
            <a:fillRect/>
          </a:stretch>
        </p:blipFill>
        <p:spPr>
          <a:xfrm>
            <a:off x="2120750" y="3808525"/>
            <a:ext cx="3692776" cy="1238575"/>
          </a:xfrm>
          <a:prstGeom prst="rect">
            <a:avLst/>
          </a:prstGeom>
          <a:noFill/>
          <a:ln>
            <a:noFill/>
          </a:ln>
        </p:spPr>
      </p:pic>
      <p:pic>
        <p:nvPicPr>
          <p:cNvPr id="146" name="Google Shape;146;p25"/>
          <p:cNvPicPr preferRelativeResize="0"/>
          <p:nvPr/>
        </p:nvPicPr>
        <p:blipFill>
          <a:blip r:embed="rId4">
            <a:alphaModFix/>
          </a:blip>
          <a:stretch>
            <a:fillRect/>
          </a:stretch>
        </p:blipFill>
        <p:spPr>
          <a:xfrm>
            <a:off x="5950280" y="2289724"/>
            <a:ext cx="3018781" cy="1518801"/>
          </a:xfrm>
          <a:prstGeom prst="rect">
            <a:avLst/>
          </a:prstGeom>
          <a:noFill/>
          <a:ln>
            <a:noFill/>
          </a:ln>
        </p:spPr>
      </p:pic>
      <p:pic>
        <p:nvPicPr>
          <p:cNvPr id="147" name="Google Shape;147;p25"/>
          <p:cNvPicPr preferRelativeResize="0"/>
          <p:nvPr/>
        </p:nvPicPr>
        <p:blipFill rotWithShape="1">
          <a:blip r:embed="rId5">
            <a:alphaModFix/>
          </a:blip>
          <a:srcRect b="56531" l="0" r="0" t="0"/>
          <a:stretch/>
        </p:blipFill>
        <p:spPr>
          <a:xfrm>
            <a:off x="672900" y="2624494"/>
            <a:ext cx="4415150" cy="1107831"/>
          </a:xfrm>
          <a:prstGeom prst="rect">
            <a:avLst/>
          </a:prstGeom>
          <a:noFill/>
          <a:ln>
            <a:noFill/>
          </a:ln>
        </p:spPr>
      </p:pic>
      <p:pic>
        <p:nvPicPr>
          <p:cNvPr id="148" name="Google Shape;148;p25"/>
          <p:cNvPicPr preferRelativeResize="0"/>
          <p:nvPr/>
        </p:nvPicPr>
        <p:blipFill rotWithShape="1">
          <a:blip r:embed="rId6">
            <a:alphaModFix/>
          </a:blip>
          <a:srcRect b="0" l="5713" r="0" t="0"/>
          <a:stretch/>
        </p:blipFill>
        <p:spPr>
          <a:xfrm>
            <a:off x="6337897" y="125788"/>
            <a:ext cx="2631152" cy="2036824"/>
          </a:xfrm>
          <a:prstGeom prst="rect">
            <a:avLst/>
          </a:prstGeom>
          <a:noFill/>
          <a:ln>
            <a:noFill/>
          </a:ln>
        </p:spPr>
      </p:pic>
      <p:pic>
        <p:nvPicPr>
          <p:cNvPr id="149" name="Google Shape;149;p25"/>
          <p:cNvPicPr preferRelativeResize="0"/>
          <p:nvPr/>
        </p:nvPicPr>
        <p:blipFill rotWithShape="1">
          <a:blip r:embed="rId7">
            <a:alphaModFix/>
          </a:blip>
          <a:srcRect b="20500" l="21458" r="20310" t="27255"/>
          <a:stretch/>
        </p:blipFill>
        <p:spPr>
          <a:xfrm>
            <a:off x="672900" y="565300"/>
            <a:ext cx="3165202" cy="1597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273875" y="265375"/>
            <a:ext cx="75075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a:t>
            </a:r>
            <a:r>
              <a:rPr lang="en"/>
              <a:t>xisting Digital Curation</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Map visualization</a:t>
            </a:r>
            <a:endParaRPr/>
          </a:p>
          <a:p>
            <a:pPr indent="-342900" lvl="0" marL="457200" rtl="0" algn="l">
              <a:spcBef>
                <a:spcPts val="1200"/>
              </a:spcBef>
              <a:spcAft>
                <a:spcPts val="0"/>
              </a:spcAft>
              <a:buSzPts val="1800"/>
              <a:buChar char="●"/>
            </a:pPr>
            <a:r>
              <a:rPr lang="en"/>
              <a:t>Bar chart  -- event count</a:t>
            </a:r>
            <a:endParaRPr/>
          </a:p>
          <a:p>
            <a:pPr indent="-342900" lvl="0" marL="457200" rtl="0" algn="l">
              <a:spcBef>
                <a:spcPts val="0"/>
              </a:spcBef>
              <a:spcAft>
                <a:spcPts val="0"/>
              </a:spcAft>
              <a:buSzPts val="1800"/>
              <a:buChar char="●"/>
            </a:pPr>
            <a:r>
              <a:rPr lang="en"/>
              <a:t>Event Timeline  --  </a:t>
            </a:r>
            <a:r>
              <a:rPr lang="en"/>
              <a:t>timeline</a:t>
            </a:r>
            <a:r>
              <a:rPr lang="en"/>
              <a:t> for each property’s event </a:t>
            </a:r>
            <a:endParaRPr/>
          </a:p>
          <a:p>
            <a:pPr indent="-342900" lvl="0" marL="457200" rtl="0" algn="l">
              <a:spcBef>
                <a:spcPts val="0"/>
              </a:spcBef>
              <a:spcAft>
                <a:spcPts val="0"/>
              </a:spcAft>
              <a:buSzPts val="1800"/>
              <a:buChar char="●"/>
            </a:pPr>
            <a:r>
              <a:rPr lang="en"/>
              <a:t>Color </a:t>
            </a:r>
            <a:endParaRPr/>
          </a:p>
          <a:p>
            <a:pPr indent="0" lvl="0" marL="0" rtl="0" algn="l">
              <a:spcBef>
                <a:spcPts val="1200"/>
              </a:spcBef>
              <a:spcAft>
                <a:spcPts val="0"/>
              </a:spcAft>
              <a:buNone/>
            </a:pPr>
            <a:r>
              <a:rPr lang="en"/>
              <a:t>-- SQL database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874800" y="167225"/>
            <a:ext cx="6624000" cy="52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a:t>
            </a:r>
            <a:r>
              <a:rPr lang="en"/>
              <a:t>visualization</a:t>
            </a:r>
            <a:r>
              <a:rPr lang="en"/>
              <a:t> -- </a:t>
            </a:r>
            <a:r>
              <a:rPr lang="en"/>
              <a:t>Interactive</a:t>
            </a:r>
            <a:r>
              <a:rPr lang="en"/>
              <a:t> Map</a:t>
            </a:r>
            <a:endParaRPr/>
          </a:p>
          <a:p>
            <a:pPr indent="0" lvl="0" marL="0" rtl="0" algn="l">
              <a:spcBef>
                <a:spcPts val="0"/>
              </a:spcBef>
              <a:spcAft>
                <a:spcPts val="0"/>
              </a:spcAft>
              <a:buNone/>
            </a:pPr>
            <a:r>
              <a:t/>
            </a:r>
            <a:endParaRPr/>
          </a:p>
        </p:txBody>
      </p:sp>
      <p:sp>
        <p:nvSpPr>
          <p:cNvPr id="161" name="Google Shape;16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t>
            </a:r>
            <a:endParaRPr/>
          </a:p>
          <a:p>
            <a:pPr indent="0" lvl="0" marL="0" rtl="0" algn="l">
              <a:spcBef>
                <a:spcPts val="1200"/>
              </a:spcBef>
              <a:spcAft>
                <a:spcPts val="1200"/>
              </a:spcAft>
              <a:buNone/>
            </a:pPr>
            <a:r>
              <a:t/>
            </a:r>
            <a:endParaRPr/>
          </a:p>
        </p:txBody>
      </p:sp>
      <p:pic>
        <p:nvPicPr>
          <p:cNvPr id="162" name="Google Shape;162;p27"/>
          <p:cNvPicPr preferRelativeResize="0"/>
          <p:nvPr/>
        </p:nvPicPr>
        <p:blipFill>
          <a:blip r:embed="rId3">
            <a:alphaModFix/>
          </a:blip>
          <a:stretch>
            <a:fillRect/>
          </a:stretch>
        </p:blipFill>
        <p:spPr>
          <a:xfrm>
            <a:off x="857550" y="796192"/>
            <a:ext cx="6807901" cy="41289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198248" y="123550"/>
            <a:ext cx="7394400" cy="52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visualization -- </a:t>
            </a:r>
            <a:r>
              <a:rPr lang="en"/>
              <a:t>Timeline</a:t>
            </a:r>
            <a:endParaRPr/>
          </a:p>
          <a:p>
            <a:pPr indent="0" lvl="0" marL="0" rtl="0" algn="l">
              <a:spcBef>
                <a:spcPts val="0"/>
              </a:spcBef>
              <a:spcAft>
                <a:spcPts val="0"/>
              </a:spcAft>
              <a:buNone/>
            </a:pPr>
            <a:r>
              <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t>
            </a:r>
            <a:endParaRPr/>
          </a:p>
          <a:p>
            <a:pPr indent="0" lvl="0" marL="0" rtl="0" algn="l">
              <a:spcBef>
                <a:spcPts val="1200"/>
              </a:spcBef>
              <a:spcAft>
                <a:spcPts val="1200"/>
              </a:spcAft>
              <a:buNone/>
            </a:pPr>
            <a:r>
              <a:t/>
            </a:r>
            <a:endParaRPr/>
          </a:p>
        </p:txBody>
      </p:sp>
      <p:pic>
        <p:nvPicPr>
          <p:cNvPr id="169" name="Google Shape;169;p28"/>
          <p:cNvPicPr preferRelativeResize="0"/>
          <p:nvPr/>
        </p:nvPicPr>
        <p:blipFill>
          <a:blip r:embed="rId3">
            <a:alphaModFix/>
          </a:blip>
          <a:stretch>
            <a:fillRect/>
          </a:stretch>
        </p:blipFill>
        <p:spPr>
          <a:xfrm>
            <a:off x="271975" y="826073"/>
            <a:ext cx="7246951" cy="406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198248" y="123550"/>
            <a:ext cx="7394400" cy="52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visualization -- </a:t>
            </a:r>
            <a:r>
              <a:rPr lang="en"/>
              <a:t>Color</a:t>
            </a:r>
            <a:endParaRPr/>
          </a:p>
          <a:p>
            <a:pPr indent="0" lvl="0" marL="0" rtl="0" algn="l">
              <a:spcBef>
                <a:spcPts val="0"/>
              </a:spcBef>
              <a:spcAft>
                <a:spcPts val="0"/>
              </a:spcAft>
              <a:buNone/>
            </a:pPr>
            <a:r>
              <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t>
            </a:r>
            <a:endParaRPr/>
          </a:p>
          <a:p>
            <a:pPr indent="0" lvl="0" marL="0" rtl="0" algn="l">
              <a:spcBef>
                <a:spcPts val="1200"/>
              </a:spcBef>
              <a:spcAft>
                <a:spcPts val="1200"/>
              </a:spcAft>
              <a:buNone/>
            </a:pPr>
            <a:r>
              <a:t/>
            </a:r>
            <a:endParaRPr/>
          </a:p>
        </p:txBody>
      </p:sp>
      <p:pic>
        <p:nvPicPr>
          <p:cNvPr id="176" name="Google Shape;176;p29"/>
          <p:cNvPicPr preferRelativeResize="0"/>
          <p:nvPr/>
        </p:nvPicPr>
        <p:blipFill>
          <a:blip r:embed="rId3">
            <a:alphaModFix/>
          </a:blip>
          <a:stretch>
            <a:fillRect/>
          </a:stretch>
        </p:blipFill>
        <p:spPr>
          <a:xfrm>
            <a:off x="311700" y="829950"/>
            <a:ext cx="6560850" cy="3324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198248" y="123550"/>
            <a:ext cx="7394400" cy="52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SQL Database -- Joined Table</a:t>
            </a:r>
            <a:endParaRPr/>
          </a:p>
          <a:p>
            <a:pPr indent="0" lvl="0" marL="0" rtl="0" algn="l">
              <a:spcBef>
                <a:spcPts val="0"/>
              </a:spcBef>
              <a:spcAft>
                <a:spcPts val="0"/>
              </a:spcAft>
              <a:buNone/>
            </a:pPr>
            <a:r>
              <a:t/>
            </a:r>
            <a:endParaRPr/>
          </a:p>
        </p:txBody>
      </p:sp>
      <p:sp>
        <p:nvSpPr>
          <p:cNvPr id="182" name="Google Shape;18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t>
            </a:r>
            <a:endParaRPr/>
          </a:p>
          <a:p>
            <a:pPr indent="0" lvl="0" marL="0" rtl="0" algn="l">
              <a:spcBef>
                <a:spcPts val="1200"/>
              </a:spcBef>
              <a:spcAft>
                <a:spcPts val="1200"/>
              </a:spcAft>
              <a:buNone/>
            </a:pPr>
            <a:r>
              <a:t/>
            </a:r>
            <a:endParaRPr/>
          </a:p>
        </p:txBody>
      </p:sp>
      <p:pic>
        <p:nvPicPr>
          <p:cNvPr id="183" name="Google Shape;183;p30"/>
          <p:cNvPicPr preferRelativeResize="0"/>
          <p:nvPr/>
        </p:nvPicPr>
        <p:blipFill>
          <a:blip r:embed="rId3">
            <a:alphaModFix/>
          </a:blip>
          <a:stretch>
            <a:fillRect/>
          </a:stretch>
        </p:blipFill>
        <p:spPr>
          <a:xfrm>
            <a:off x="481200" y="984575"/>
            <a:ext cx="6508550" cy="3174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89" name="Google Shape;18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Explore economic trends</a:t>
            </a:r>
            <a:endParaRPr/>
          </a:p>
          <a:p>
            <a:pPr indent="-342900" lvl="0" marL="457200" rtl="0" algn="l">
              <a:spcBef>
                <a:spcPts val="0"/>
              </a:spcBef>
              <a:spcAft>
                <a:spcPts val="0"/>
              </a:spcAft>
              <a:buSzPts val="1800"/>
              <a:buChar char="●"/>
            </a:pPr>
            <a:r>
              <a:rPr lang="en"/>
              <a:t>F</a:t>
            </a:r>
            <a:r>
              <a:rPr lang="en"/>
              <a:t>urther development of the database structure</a:t>
            </a:r>
            <a:endParaRPr/>
          </a:p>
          <a:p>
            <a:pPr indent="-342900" lvl="0" marL="457200" rtl="0" algn="l">
              <a:spcBef>
                <a:spcPts val="0"/>
              </a:spcBef>
              <a:spcAft>
                <a:spcPts val="0"/>
              </a:spcAft>
              <a:buSzPts val="1800"/>
              <a:buChar char="●"/>
            </a:pPr>
            <a:r>
              <a:rPr lang="en"/>
              <a:t>Formation of a reparations commission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on Urban Renewal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Took place from 60’s-90’s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East Riverside was the neighborhood most heavily affected by the urban renewal projects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neighborhood housed more than 50% of the cities African American Residents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city of Asheville used the power of eminent domain to uproot African American families and businesses, taking away homeownership, and affecting </a:t>
            </a:r>
            <a:r>
              <a:rPr lang="en">
                <a:solidFill>
                  <a:schemeClr val="dk1"/>
                </a:solidFill>
              </a:rPr>
              <a:t>generational</a:t>
            </a:r>
            <a:r>
              <a:rPr lang="en">
                <a:solidFill>
                  <a:schemeClr val="dk1"/>
                </a:solidFill>
              </a:rPr>
              <a:t> wealth </a:t>
            </a:r>
            <a:endParaRPr>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on Data</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Most documents are official city files.</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60 scanned pages from Block 53-Parcel 1, which covers 9 buildings in total (1 business and 17 families)</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Rental agreements, establishment of rental charges, deeds, claims for relocation payments, descriptions of improvements property inspections, and photos</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Scanned Map</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Significance: Documentation that proves the relocation of a large number of Asheville citizens from their homes. </a:t>
            </a:r>
            <a:endParaRPr>
              <a:solidFill>
                <a:srgbClr val="2D3B45"/>
              </a:solidFill>
              <a:highlight>
                <a:schemeClr val="lt1"/>
              </a:highlight>
            </a:endParaRPr>
          </a:p>
          <a:p>
            <a:pPr indent="0" lvl="0" marL="457200" rtl="0" algn="l">
              <a:spcBef>
                <a:spcPts val="0"/>
              </a:spcBef>
              <a:spcAft>
                <a:spcPts val="0"/>
              </a:spcAft>
              <a:buNone/>
            </a:pPr>
            <a:r>
              <a:t/>
            </a:r>
            <a:endParaRPr sz="1200">
              <a:solidFill>
                <a:srgbClr val="2D3B45"/>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what </a:t>
            </a:r>
            <a:r>
              <a:rPr lang="en"/>
              <a:t>do we expect to do</a:t>
            </a:r>
            <a:endParaRPr/>
          </a:p>
        </p:txBody>
      </p:sp>
      <p:sp>
        <p:nvSpPr>
          <p:cNvPr id="78" name="Google Shape;78;p16"/>
          <p:cNvSpPr txBox="1"/>
          <p:nvPr>
            <p:ph idx="1" type="body"/>
          </p:nvPr>
        </p:nvSpPr>
        <p:spPr>
          <a:xfrm>
            <a:off x="131750" y="1017725"/>
            <a:ext cx="8520600" cy="4215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Potential users: FR1 </a:t>
            </a:r>
            <a:r>
              <a:rPr lang="en"/>
              <a:t>FR3</a:t>
            </a:r>
            <a:endParaRPr/>
          </a:p>
          <a:p>
            <a:pPr indent="0" lvl="0" marL="0" marR="0" rtl="0" algn="l">
              <a:spcBef>
                <a:spcPts val="1200"/>
              </a:spcBef>
              <a:spcAft>
                <a:spcPts val="0"/>
              </a:spcAft>
              <a:buNone/>
            </a:pPr>
            <a:r>
              <a:rPr lang="en" sz="1571">
                <a:solidFill>
                  <a:schemeClr val="dk1"/>
                </a:solidFill>
                <a:latin typeface="Times New Roman"/>
                <a:ea typeface="Times New Roman"/>
                <a:cs typeface="Times New Roman"/>
                <a:sym typeface="Times New Roman"/>
              </a:rPr>
              <a:t>FR1 searches for an address/street name to zoom into his former house and see how much it cost.</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FR1 wants to know if his property was bulldozed or fixed (partially identifiable).</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FR1 wants to know how many days they took to receive the compensation and finally give up his house /</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apartment.</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FR1 wants to know the original purchasing price of their house, the fees collected by HACA and the final price</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for their house. Maybe he also want to know the original offer and final price of his neighbor’s house.</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FR1 wants to know whether he was the only person with a low offer from the appraiser If there were some</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people in the same situation, what was the difference between the highest appraiser’s value and the final</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value.</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FR3 hears about this application and recalls the memory of her parents owning property around Asheville.</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FR3 wants to know what happened to other neighbors, because she does not remember anybody there.</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FR3 wants to see whether she her family got paid equitably by HACA.</a:t>
            </a:r>
            <a:endParaRPr sz="1571">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1571">
                <a:solidFill>
                  <a:schemeClr val="dk1"/>
                </a:solidFill>
                <a:latin typeface="Times New Roman"/>
                <a:ea typeface="Times New Roman"/>
                <a:cs typeface="Times New Roman"/>
                <a:sym typeface="Times New Roman"/>
              </a:rPr>
              <a:t>FR3 wants to know whether there were any hidden records related to this transaction.</a:t>
            </a:r>
            <a:endParaRPr sz="1571">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131750" y="60000"/>
            <a:ext cx="8520600" cy="62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a:t>
            </a:r>
            <a:r>
              <a:rPr lang="en"/>
              <a:t>quick overview of the </a:t>
            </a:r>
            <a:r>
              <a:rPr lang="en"/>
              <a:t>remapping</a:t>
            </a:r>
            <a:r>
              <a:rPr lang="en"/>
              <a:t> southside website</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a:off x="0" y="773361"/>
            <a:ext cx="9144003" cy="41746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 name="Google Shape;92;p18"/>
          <p:cNvPicPr preferRelativeResize="0"/>
          <p:nvPr/>
        </p:nvPicPr>
        <p:blipFill>
          <a:blip r:embed="rId3">
            <a:alphaModFix/>
          </a:blip>
          <a:stretch>
            <a:fillRect/>
          </a:stretch>
        </p:blipFill>
        <p:spPr>
          <a:xfrm>
            <a:off x="374888" y="445025"/>
            <a:ext cx="8394225" cy="4402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rgbClr val="2D3B45"/>
              </a:buClr>
              <a:buSzPts val="1800"/>
              <a:buChar char="●"/>
            </a:pPr>
            <a:r>
              <a:rPr lang="en">
                <a:solidFill>
                  <a:srgbClr val="2D3B45"/>
                </a:solidFill>
                <a:highlight>
                  <a:schemeClr val="lt1"/>
                </a:highlight>
              </a:rPr>
              <a:t>Mostly text, but with an interactive map</a:t>
            </a:r>
            <a:endParaRPr>
              <a:solidFill>
                <a:srgbClr val="2D3B45"/>
              </a:solidFill>
              <a:highlight>
                <a:schemeClr val="lt1"/>
              </a:highlight>
            </a:endParaRPr>
          </a:p>
          <a:p>
            <a:pPr indent="0" lvl="0" marL="457200" rtl="0" algn="l">
              <a:spcBef>
                <a:spcPts val="1200"/>
              </a:spcBef>
              <a:spcAft>
                <a:spcPts val="0"/>
              </a:spcAft>
              <a:buNone/>
            </a:pPr>
            <a:r>
              <a:t/>
            </a:r>
            <a:endParaRPr>
              <a:solidFill>
                <a:srgbClr val="2D3B45"/>
              </a:solidFill>
              <a:highlight>
                <a:schemeClr val="lt1"/>
              </a:highlight>
            </a:endParaRPr>
          </a:p>
          <a:p>
            <a:pPr indent="0" lvl="0" marL="457200" rtl="0" algn="l">
              <a:spcBef>
                <a:spcPts val="1200"/>
              </a:spcBef>
              <a:spcAft>
                <a:spcPts val="0"/>
              </a:spcAft>
              <a:buNone/>
            </a:pPr>
            <a:r>
              <a:t/>
            </a:r>
            <a:endParaRPr>
              <a:solidFill>
                <a:srgbClr val="2D3B45"/>
              </a:solidFill>
              <a:highlight>
                <a:schemeClr val="lt1"/>
              </a:highlight>
            </a:endParaRPr>
          </a:p>
        </p:txBody>
      </p:sp>
      <p:pic>
        <p:nvPicPr>
          <p:cNvPr id="99" name="Google Shape;99;p19"/>
          <p:cNvPicPr preferRelativeResize="0"/>
          <p:nvPr/>
        </p:nvPicPr>
        <p:blipFill rotWithShape="1">
          <a:blip r:embed="rId3">
            <a:alphaModFix/>
          </a:blip>
          <a:srcRect b="0" l="0" r="26637" t="0"/>
          <a:stretch/>
        </p:blipFill>
        <p:spPr>
          <a:xfrm>
            <a:off x="83101" y="1568375"/>
            <a:ext cx="4455576" cy="3416399"/>
          </a:xfrm>
          <a:prstGeom prst="rect">
            <a:avLst/>
          </a:prstGeom>
          <a:noFill/>
          <a:ln>
            <a:noFill/>
          </a:ln>
        </p:spPr>
      </p:pic>
      <p:pic>
        <p:nvPicPr>
          <p:cNvPr id="100" name="Google Shape;100;p19"/>
          <p:cNvPicPr preferRelativeResize="0"/>
          <p:nvPr/>
        </p:nvPicPr>
        <p:blipFill rotWithShape="1">
          <a:blip r:embed="rId4">
            <a:alphaModFix/>
          </a:blip>
          <a:srcRect b="17043" l="20018" r="26255" t="20134"/>
          <a:stretch/>
        </p:blipFill>
        <p:spPr>
          <a:xfrm>
            <a:off x="4612225" y="1716635"/>
            <a:ext cx="4455576" cy="29305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rgbClr val="2D3B45"/>
              </a:buClr>
              <a:buSzPts val="1800"/>
              <a:buChar char="●"/>
            </a:pPr>
            <a:r>
              <a:rPr lang="en">
                <a:solidFill>
                  <a:srgbClr val="2D3B45"/>
                </a:solidFill>
                <a:highlight>
                  <a:schemeClr val="lt1"/>
                </a:highlight>
              </a:rPr>
              <a:t>Initial model </a:t>
            </a:r>
            <a:endParaRPr>
              <a:solidFill>
                <a:srgbClr val="2D3B45"/>
              </a:solidFill>
              <a:highlight>
                <a:schemeClr val="lt1"/>
              </a:highlight>
            </a:endParaRPr>
          </a:p>
          <a:p>
            <a:pPr indent="0" lvl="0" marL="457200" rtl="0" algn="l">
              <a:spcBef>
                <a:spcPts val="1200"/>
              </a:spcBef>
              <a:spcAft>
                <a:spcPts val="0"/>
              </a:spcAft>
              <a:buNone/>
            </a:pPr>
            <a:r>
              <a:rPr lang="en">
                <a:solidFill>
                  <a:srgbClr val="2D3B45"/>
                </a:solidFill>
                <a:highlight>
                  <a:schemeClr val="lt1"/>
                </a:highlight>
              </a:rPr>
              <a:t>to event based model</a:t>
            </a:r>
            <a:endParaRPr>
              <a:solidFill>
                <a:srgbClr val="2D3B45"/>
              </a:solidFill>
              <a:highlight>
                <a:schemeClr val="lt1"/>
              </a:highlight>
            </a:endParaRPr>
          </a:p>
          <a:p>
            <a:pPr indent="0" lvl="0" marL="457200" rtl="0" algn="l">
              <a:spcBef>
                <a:spcPts val="1200"/>
              </a:spcBef>
              <a:spcAft>
                <a:spcPts val="0"/>
              </a:spcAft>
              <a:buNone/>
            </a:pPr>
            <a:r>
              <a:t/>
            </a:r>
            <a:endParaRPr>
              <a:solidFill>
                <a:srgbClr val="2D3B45"/>
              </a:solidFill>
              <a:highlight>
                <a:schemeClr val="lt1"/>
              </a:highlight>
            </a:endParaRPr>
          </a:p>
          <a:p>
            <a:pPr indent="0" lvl="0" marL="457200" rtl="0" algn="l">
              <a:spcBef>
                <a:spcPts val="1200"/>
              </a:spcBef>
              <a:spcAft>
                <a:spcPts val="0"/>
              </a:spcAft>
              <a:buNone/>
            </a:pPr>
            <a:r>
              <a:t/>
            </a:r>
            <a:endParaRPr>
              <a:solidFill>
                <a:srgbClr val="2D3B45"/>
              </a:solidFill>
              <a:highlight>
                <a:schemeClr val="lt1"/>
              </a:highlight>
            </a:endParaRPr>
          </a:p>
        </p:txBody>
      </p:sp>
      <p:pic>
        <p:nvPicPr>
          <p:cNvPr id="107" name="Google Shape;107;p20"/>
          <p:cNvPicPr preferRelativeResize="0"/>
          <p:nvPr/>
        </p:nvPicPr>
        <p:blipFill rotWithShape="1">
          <a:blip r:embed="rId3">
            <a:alphaModFix/>
          </a:blip>
          <a:srcRect b="5189" l="37283" r="17645" t="23336"/>
          <a:stretch/>
        </p:blipFill>
        <p:spPr>
          <a:xfrm>
            <a:off x="3297375" y="176700"/>
            <a:ext cx="5370048" cy="4790100"/>
          </a:xfrm>
          <a:prstGeom prst="rect">
            <a:avLst/>
          </a:prstGeom>
          <a:noFill/>
          <a:ln>
            <a:noFill/>
          </a:ln>
        </p:spPr>
      </p:pic>
      <p:sp>
        <p:nvSpPr>
          <p:cNvPr id="108" name="Google Shape;108;p20"/>
          <p:cNvSpPr/>
          <p:nvPr/>
        </p:nvSpPr>
        <p:spPr>
          <a:xfrm>
            <a:off x="3132550" y="594250"/>
            <a:ext cx="2159700" cy="791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rotWithShape="1">
          <a:blip r:embed="rId3">
            <a:alphaModFix/>
          </a:blip>
          <a:srcRect b="13125" l="13341" r="15806" t="24375"/>
          <a:stretch/>
        </p:blipFill>
        <p:spPr>
          <a:xfrm>
            <a:off x="533613" y="567962"/>
            <a:ext cx="8076773" cy="400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